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8" r:id="rId5"/>
    <p:sldId id="336" r:id="rId6"/>
    <p:sldId id="337" r:id="rId7"/>
    <p:sldId id="338" r:id="rId8"/>
    <p:sldId id="339" r:id="rId9"/>
    <p:sldId id="341" r:id="rId10"/>
    <p:sldId id="342" r:id="rId11"/>
    <p:sldId id="343" r:id="rId12"/>
    <p:sldId id="346" r:id="rId13"/>
    <p:sldId id="347" r:id="rId14"/>
    <p:sldId id="348" r:id="rId15"/>
    <p:sldId id="349" r:id="rId16"/>
    <p:sldId id="335" r:id="rId17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13BD6FB-AE97-46CF-83A7-622917D69F2D}" type="datetime1">
              <a:rPr lang="hr-HR" smtClean="0"/>
              <a:t>30.6.2021.</a:t>
            </a:fld>
            <a:endParaRPr lang="hr-HR" dirty="0"/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3086C9-2826-46AE-BD8E-F12CB3F9C8B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5E331-26A1-4E9D-BBFB-212B55C0B83D}" type="datetime1">
              <a:rPr lang="hr-HR" smtClean="0"/>
              <a:pPr/>
              <a:t>30.6.2021.</a:t>
            </a:fld>
            <a:endParaRPr lang="hr-HR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AD0BC5-116C-42CF-8B28-245F66D5066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288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hr-HR" smtClean="0"/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6750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Slika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avokutnik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64FE79-0329-4836-BC9E-167C6A186932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Slika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ravokutnik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CFA6A2-8C47-405D-8A88-27651F6C7576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Slika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ravokutnik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07C5AD-B075-47C6-8E43-65B94913C004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Slika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Pravokutnik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Pravokutnik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12" name="Rezervirano mjesto za tekst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14475A-1061-4B42-ACDD-C6E5E3D64153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6" name="Tekstni okvir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hr-HR" sz="72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kstni okvir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r-HR" sz="72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Slika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Pravokutnik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FD525C-AE4A-443F-9CF9-3406B5BDFAEC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Slika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Pravokutnik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Pravokutnik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Naslov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7" name="Rezervirano mjesto za tekst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8" name="Rezervirano mjesto za tekst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9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10" name="Rezervirano mjesto za tekst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11" name="Rezervirano mjesto za tekst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12" name="Rezervirano mjesto za tekst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D0EA5F-04F2-4970-9236-0ABCB88AF710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pac s 3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Slika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Pravokutnik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Pravokutnik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Naslov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19" name="Rezervirano mjesto za tekst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20" name="Rezervirano mjesto za sliku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1" name="Rezervirano mjesto za tekst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22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23" name="Rezervirano mjesto za sliku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4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25" name="Rezervirano mjesto za tekst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26" name="Rezervirano mjesto za sliku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7" name="Rezervirano mjesto za tekst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F7CA7A-375B-46A9-9B32-5C63A9AD6157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Slika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avokutnik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AF03A3-3156-4186-9668-63377910C8C0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avokutnik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DA38EFA3-5875-4006-84F8-1F44367639E4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Slika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Pravokutnik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Pravokutnik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7743EA-023B-474B-9928-C5C95320010D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Slika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avokutnik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EC9613-FE50-4990-9314-C2FC35120421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Slika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ravokutni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FB89B8-DE14-418A-9DEC-2370C43923EA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Slika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Pravokutnik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avokutnik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F2FCE2-BA7C-458B-88FA-7B724DFD36F0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Slika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avokutnik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DA1F16-3A9E-4616-A2AE-E61720B4CC9C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693A14-3217-4F45-B685-8F7113D491DC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Slika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ravokutni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3CD8B9-800A-4E41-9E0C-3E353831172D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Slika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ravokutni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2D9347-6594-4C46-9DED-43D1C1C82E7D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DB42031-3B42-406C-9EF2-874EBF13C80E}" type="datetime1">
              <a:rPr lang="hr-HR" noProof="0" smtClean="0"/>
              <a:t>30.6.2021.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tisfyingretirement.blogspot.com/2010/08/basic-stuff-you-can-let-your-computer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tisfyingretirement.blogspot.com/2010/08/basic-stuff-you-can-let-your-computer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tisfyingretirement.blogspot.com/2010/08/basic-stuff-you-can-let-your-computer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atisfyingretirement.blogspot.com/2010/08/basic-stuff-you-can-let-your-computer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atisfyingretirement.blogspot.com/2010/08/basic-stuff-you-can-let-your-computer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satisfyingretirement.blogspot.com/2010/08/basic-stuff-you-can-let-your-computer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tisfyingretirement.blogspot.com/2010/08/basic-stuff-you-can-let-your-computer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geometrijska apstraktna slika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Pravokutnik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 rtlCol="0">
            <a:normAutofit/>
          </a:bodyPr>
          <a:lstStyle/>
          <a:p>
            <a:r>
              <a:rPr lang="hr-HR" sz="4800" dirty="0"/>
              <a:t>NIZOVI PODATAKA - LISTE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 rtlCol="0">
            <a:normAutofit/>
          </a:bodyPr>
          <a:lstStyle/>
          <a:p>
            <a:pPr rtl="0"/>
            <a:endParaRPr lang="hr-HR" sz="1800" dirty="0"/>
          </a:p>
        </p:txBody>
      </p:sp>
      <p:sp>
        <p:nvSpPr>
          <p:cNvPr id="29" name="Pravokutnik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27" name="Pravokutnik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844F67-1F4A-4BCA-818B-F299521A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2. </a:t>
            </a:r>
            <a:r>
              <a:rPr lang="hr-HR" dirty="0" err="1"/>
              <a:t>Provježbajno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7A1388-F0F0-4298-A77E-DEDD89F0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827051" cy="3599316"/>
          </a:xfrm>
        </p:spPr>
        <p:txBody>
          <a:bodyPr/>
          <a:lstStyle/>
          <a:p>
            <a:r>
              <a:rPr lang="hr-HR" dirty="0"/>
              <a:t>Dopuni rješenje tako da se imena iz liste b ispisuje jedna ispod drugog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6C042E1-D747-43C8-99C3-2EDA89A0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44" y="2917160"/>
            <a:ext cx="9417893" cy="3599315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B79E392-E22A-4BA1-AC61-098B141C51F3}"/>
              </a:ext>
            </a:extLst>
          </p:cNvPr>
          <p:cNvSpPr/>
          <p:nvPr/>
        </p:nvSpPr>
        <p:spPr>
          <a:xfrm>
            <a:off x="4188934" y="3757808"/>
            <a:ext cx="3088688" cy="3787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FF796CD-A454-4A16-B877-755BBBBD6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15199" y="807016"/>
            <a:ext cx="1576801" cy="9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4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844F67-1F4A-4BCA-818B-F299521A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3. </a:t>
            </a:r>
            <a:r>
              <a:rPr lang="hr-HR" dirty="0" err="1"/>
              <a:t>Provježbajno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7A1388-F0F0-4298-A77E-DEDD89F0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1023999" cy="1080938"/>
          </a:xfrm>
        </p:spPr>
        <p:txBody>
          <a:bodyPr/>
          <a:lstStyle/>
          <a:p>
            <a:r>
              <a:rPr lang="hr-HR" dirty="0"/>
              <a:t>Dopuni rješenje tako da se ispisuju samo oni brojevi iz liste a koji su PARNI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6C042E1-D747-43C8-99C3-2EDA89A0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44" y="3026136"/>
            <a:ext cx="9417893" cy="3381363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C2DF1FA-0328-4C0B-99C0-3BFC1DD298EF}"/>
              </a:ext>
            </a:extLst>
          </p:cNvPr>
          <p:cNvSpPr/>
          <p:nvPr/>
        </p:nvSpPr>
        <p:spPr>
          <a:xfrm>
            <a:off x="3838206" y="4008330"/>
            <a:ext cx="2086606" cy="457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A0E4722E-0EE4-42B4-B82D-FDC03E421387}"/>
              </a:ext>
            </a:extLst>
          </p:cNvPr>
          <p:cNvSpPr/>
          <p:nvPr/>
        </p:nvSpPr>
        <p:spPr>
          <a:xfrm>
            <a:off x="6890166" y="4466152"/>
            <a:ext cx="1026283" cy="457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7974E694-DA75-49F5-A8E1-AB055E384DDE}"/>
              </a:ext>
            </a:extLst>
          </p:cNvPr>
          <p:cNvSpPr/>
          <p:nvPr/>
        </p:nvSpPr>
        <p:spPr>
          <a:xfrm>
            <a:off x="6096000" y="3561441"/>
            <a:ext cx="1519825" cy="359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A2CA54F-7C97-4556-A041-E9D8ED747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15199" y="807016"/>
            <a:ext cx="1576801" cy="9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844F67-1F4A-4BCA-818B-F299521A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4. </a:t>
            </a:r>
            <a:r>
              <a:rPr lang="hr-HR" dirty="0" err="1"/>
              <a:t>Provježbajmo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7A1388-F0F0-4298-A77E-DEDD89F0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1206879" cy="1080938"/>
          </a:xfrm>
        </p:spPr>
        <p:txBody>
          <a:bodyPr/>
          <a:lstStyle/>
          <a:p>
            <a:r>
              <a:rPr lang="hr-HR" dirty="0"/>
              <a:t>Dopuni rješenje tako da se ispisuju samo brojevi iz liste a koji su djeljivi s 3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6C042E1-D747-43C8-99C3-2EDA89A0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378" y="3026136"/>
            <a:ext cx="8575624" cy="3381363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59DEC0D-18C2-4E1E-980A-AA6A383914F9}"/>
              </a:ext>
            </a:extLst>
          </p:cNvPr>
          <p:cNvSpPr/>
          <p:nvPr/>
        </p:nvSpPr>
        <p:spPr>
          <a:xfrm>
            <a:off x="6096000" y="3561441"/>
            <a:ext cx="1244252" cy="359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19B6BE2E-DA1C-4A3A-897F-CC969D9966B6}"/>
              </a:ext>
            </a:extLst>
          </p:cNvPr>
          <p:cNvSpPr/>
          <p:nvPr/>
        </p:nvSpPr>
        <p:spPr>
          <a:xfrm>
            <a:off x="4026096" y="3895337"/>
            <a:ext cx="1821723" cy="359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43DE0E2-25F4-4595-98D8-DFD9BBBB6A1A}"/>
              </a:ext>
            </a:extLst>
          </p:cNvPr>
          <p:cNvSpPr/>
          <p:nvPr/>
        </p:nvSpPr>
        <p:spPr>
          <a:xfrm>
            <a:off x="6718126" y="4357740"/>
            <a:ext cx="885173" cy="359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DC7C59B-BEAB-489C-8BAF-0B7E48945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15199" y="807016"/>
            <a:ext cx="1576801" cy="9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a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Pravokutnik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pic>
          <p:nvPicPr>
            <p:cNvPr id="73" name="Slika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hr-HR" sz="2800" dirty="0"/>
              <a:t>Što je lista?</a:t>
            </a:r>
          </a:p>
          <a:p>
            <a:pPr rtl="0">
              <a:lnSpc>
                <a:spcPct val="100000"/>
              </a:lnSpc>
            </a:pPr>
            <a:r>
              <a:rPr lang="hr-HR" sz="2800" dirty="0"/>
              <a:t>Što mogu biti elementi liste?</a:t>
            </a:r>
          </a:p>
          <a:p>
            <a:pPr rtl="0">
              <a:lnSpc>
                <a:spcPct val="100000"/>
              </a:lnSpc>
            </a:pPr>
            <a:r>
              <a:rPr lang="hr-HR" sz="2800" dirty="0"/>
              <a:t>Kako se indeksiraju elementi liste?</a:t>
            </a:r>
          </a:p>
          <a:p>
            <a:pPr rtl="0">
              <a:lnSpc>
                <a:spcPct val="100000"/>
              </a:lnSpc>
            </a:pPr>
            <a:r>
              <a:rPr lang="hr-HR" sz="2800" dirty="0"/>
              <a:t>Kako ispisati nekog člana liste?</a:t>
            </a:r>
          </a:p>
          <a:p>
            <a:pPr rtl="0">
              <a:lnSpc>
                <a:spcPct val="100000"/>
              </a:lnSpc>
            </a:pPr>
            <a:endParaRPr lang="hr-HR" sz="2000" dirty="0"/>
          </a:p>
        </p:txBody>
      </p:sp>
      <p:pic>
        <p:nvPicPr>
          <p:cNvPr id="10" name="Slika 9" descr="geometrijska apstraktna slika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Pravokutnik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/>
          </a:bodyPr>
          <a:lstStyle/>
          <a:p>
            <a:r>
              <a:rPr lang="hr-HR" dirty="0"/>
              <a:t>PONOVIMO</a:t>
            </a:r>
          </a:p>
        </p:txBody>
      </p:sp>
      <p:pic>
        <p:nvPicPr>
          <p:cNvPr id="77" name="Slika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E4FBEB-3602-4A31-A91C-99293588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PRISJETIMO SE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4B2FCD-9D89-430B-B0EF-3ADC78BA1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46900"/>
            <a:ext cx="9613861" cy="4566634"/>
          </a:xfrm>
        </p:spPr>
        <p:txBody>
          <a:bodyPr/>
          <a:lstStyle/>
          <a:p>
            <a:r>
              <a:rPr lang="hr-HR" dirty="0"/>
              <a:t>Koje tipove podataka imamo u </a:t>
            </a:r>
            <a:r>
              <a:rPr lang="hr-HR" dirty="0" err="1"/>
              <a:t>Pythonu</a:t>
            </a:r>
            <a:r>
              <a:rPr lang="hr-HR" dirty="0"/>
              <a:t>?</a:t>
            </a:r>
          </a:p>
          <a:p>
            <a:pPr lvl="1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Brojčani, logički i znakovni tip podataka</a:t>
            </a:r>
          </a:p>
          <a:p>
            <a:r>
              <a:rPr lang="hr-HR" dirty="0"/>
              <a:t>Objasni brojčani tip</a:t>
            </a:r>
          </a:p>
          <a:p>
            <a:r>
              <a:rPr lang="hr-HR" dirty="0"/>
              <a:t>Objasni logički tip</a:t>
            </a:r>
          </a:p>
          <a:p>
            <a:r>
              <a:rPr lang="hr-HR" dirty="0"/>
              <a:t>Objasni znakovni tip</a:t>
            </a:r>
          </a:p>
          <a:p>
            <a:r>
              <a:rPr lang="hr-HR" dirty="0"/>
              <a:t>Što je to indeksiranje znakovnog niza?</a:t>
            </a:r>
          </a:p>
          <a:p>
            <a:pPr lvl="1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Brojčano označavanje položaja znakova unutar niza</a:t>
            </a:r>
          </a:p>
        </p:txBody>
      </p:sp>
    </p:spTree>
    <p:extLst>
      <p:ext uri="{BB962C8B-B14F-4D97-AF65-F5344CB8AC3E}">
        <p14:creationId xmlns:p14="http://schemas.microsoft.com/office/powerpoint/2010/main" val="22398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C2E051-F7C6-4DA5-96E8-1C8E4935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Lista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DC310B-1161-49A8-A445-1E0E61B91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Neki puta trebamo upisati više podataka koji imaju zajedničko obilježje kao npr. imena učenika, dnevna temperatura zraka, itd.</a:t>
            </a:r>
          </a:p>
          <a:p>
            <a:r>
              <a:rPr lang="hr-HR" sz="3200" dirty="0">
                <a:solidFill>
                  <a:srgbClr val="FFC000"/>
                </a:solidFill>
              </a:rPr>
              <a:t>LISTA</a:t>
            </a:r>
            <a:r>
              <a:rPr lang="hr-HR" sz="3200" dirty="0"/>
              <a:t> je struktura podataka u </a:t>
            </a:r>
            <a:r>
              <a:rPr lang="hr-HR" sz="3200" dirty="0" err="1"/>
              <a:t>Pythonu</a:t>
            </a:r>
            <a:r>
              <a:rPr lang="hr-HR" sz="3200" dirty="0"/>
              <a:t> u kojoj pohranjujemo takve podatke</a:t>
            </a:r>
          </a:p>
          <a:p>
            <a:r>
              <a:rPr lang="hr-HR" sz="3200" dirty="0"/>
              <a:t>Listu čini skup podataka koje nazivamo </a:t>
            </a:r>
            <a:r>
              <a:rPr lang="hr-HR" sz="3200" dirty="0">
                <a:solidFill>
                  <a:srgbClr val="FFC000"/>
                </a:solidFill>
              </a:rPr>
              <a:t>elementima liste</a:t>
            </a:r>
          </a:p>
          <a:p>
            <a:endParaRPr lang="hr-HR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C2E051-F7C6-4DA5-96E8-1C8E4935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je u listi?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DC310B-1161-49A8-A445-1E0E61B91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/>
              <a:t>Članovi liste mogu biti različiti tipovi podataka</a:t>
            </a:r>
          </a:p>
          <a:p>
            <a:r>
              <a:rPr lang="hr-HR" sz="2800" dirty="0">
                <a:solidFill>
                  <a:srgbClr val="FFC000"/>
                </a:solidFill>
              </a:rPr>
              <a:t>LISTA</a:t>
            </a:r>
            <a:r>
              <a:rPr lang="hr-HR" sz="2800" dirty="0"/>
              <a:t> se piše unutar uglate zagrade </a:t>
            </a:r>
            <a:r>
              <a:rPr lang="hr-HR" sz="2800" dirty="0">
                <a:solidFill>
                  <a:srgbClr val="FFC000"/>
                </a:solidFill>
              </a:rPr>
              <a:t>[  ]</a:t>
            </a:r>
          </a:p>
          <a:p>
            <a:r>
              <a:rPr lang="hr-HR" sz="2800" dirty="0"/>
              <a:t>Jedna lista može sadržavati cijele brojeve, decimalne vrijednosti, znakovne nizove pa čak i druge liste</a:t>
            </a:r>
          </a:p>
          <a:p>
            <a:r>
              <a:rPr lang="hr-HR" sz="2800" dirty="0">
                <a:solidFill>
                  <a:srgbClr val="FFC000"/>
                </a:solidFill>
              </a:rPr>
              <a:t>lista1 = [3, 5, 2.5, ‘Marko’, ‘Ana’ ]</a:t>
            </a:r>
          </a:p>
          <a:p>
            <a:r>
              <a:rPr lang="hr-HR" sz="2800" dirty="0">
                <a:solidFill>
                  <a:srgbClr val="FFC000"/>
                </a:solidFill>
              </a:rPr>
              <a:t>lista2 = [12, [3, 6, 9 ], ‘Ivan’, [4 [ 6 ] 8], 24]</a:t>
            </a:r>
          </a:p>
          <a:p>
            <a:endParaRPr lang="hr-HR" dirty="0">
              <a:solidFill>
                <a:srgbClr val="FFC000"/>
              </a:solidFill>
            </a:endParaRPr>
          </a:p>
        </p:txBody>
      </p:sp>
      <p:sp>
        <p:nvSpPr>
          <p:cNvPr id="4" name="Oblačić za misli: oblak 3">
            <a:extLst>
              <a:ext uri="{FF2B5EF4-FFF2-40B4-BE49-F238E27FC236}">
                <a16:creationId xmlns:a16="http://schemas.microsoft.com/office/drawing/2014/main" id="{22BD2C1E-89A5-475B-84F9-3A7B6455301A}"/>
              </a:ext>
            </a:extLst>
          </p:cNvPr>
          <p:cNvSpPr/>
          <p:nvPr/>
        </p:nvSpPr>
        <p:spPr>
          <a:xfrm>
            <a:off x="8402752" y="4722312"/>
            <a:ext cx="2530257" cy="1080938"/>
          </a:xfrm>
          <a:prstGeom prst="cloudCallout">
            <a:avLst>
              <a:gd name="adj1" fmla="val -88160"/>
              <a:gd name="adj2" fmla="val -707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Koliko članova ima ova lista?</a:t>
            </a:r>
          </a:p>
        </p:txBody>
      </p:sp>
    </p:spTree>
    <p:extLst>
      <p:ext uri="{BB962C8B-B14F-4D97-AF65-F5344CB8AC3E}">
        <p14:creationId xmlns:p14="http://schemas.microsoft.com/office/powerpoint/2010/main" val="18308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61EDD9-4629-421D-BB0F-6EFB1A3A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Računski operatori nad listama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AE7EF29-DB6E-41F8-94C4-69FEC8C8A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Liste možemo zbrajati + i množiti *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Što je u listi3 i listi4?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31B8C80-041A-4682-85CD-3B10660DA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15199" y="807016"/>
            <a:ext cx="1576801" cy="98056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5F9B751-2A4E-4368-B1B6-D0F9CF307507}"/>
              </a:ext>
            </a:extLst>
          </p:cNvPr>
          <p:cNvSpPr txBox="1"/>
          <p:nvPr/>
        </p:nvSpPr>
        <p:spPr>
          <a:xfrm>
            <a:off x="9920614" y="250521"/>
            <a:ext cx="244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Isprobaj na računalu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EDCBD42-20F3-4612-A1C4-D4F3068D8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89" y="2992552"/>
            <a:ext cx="5813390" cy="159197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0EA48AD-E390-4128-96CD-9B88DC61F7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647" r="63604"/>
          <a:stretch/>
        </p:blipFill>
        <p:spPr>
          <a:xfrm>
            <a:off x="802689" y="5242450"/>
            <a:ext cx="2115875" cy="91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7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61EDD9-4629-421D-BB0F-6EFB1A3A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Lista je indeksirana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AE7EF29-DB6E-41F8-94C4-69FEC8C8A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1283149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r>
              <a:rPr lang="hr-HR" dirty="0"/>
              <a:t>Isprobaj razne indekse: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31B8C80-041A-4682-85CD-3B10660DA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15199" y="807016"/>
            <a:ext cx="1576801" cy="98056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5F9B751-2A4E-4368-B1B6-D0F9CF307507}"/>
              </a:ext>
            </a:extLst>
          </p:cNvPr>
          <p:cNvSpPr txBox="1"/>
          <p:nvPr/>
        </p:nvSpPr>
        <p:spPr>
          <a:xfrm>
            <a:off x="9920614" y="250521"/>
            <a:ext cx="244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Isprobaj na računalu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34CE6AD-D091-4325-8D55-18D160209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37" y="2117565"/>
            <a:ext cx="10561464" cy="55398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6A605B9-02DC-445A-9F0A-E8DF1D2A14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224"/>
          <a:stretch/>
        </p:blipFill>
        <p:spPr>
          <a:xfrm>
            <a:off x="580437" y="3331878"/>
            <a:ext cx="4092095" cy="239233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28AC587-4440-4581-8466-AB64E670FC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224"/>
          <a:stretch/>
        </p:blipFill>
        <p:spPr>
          <a:xfrm>
            <a:off x="6632271" y="3405151"/>
            <a:ext cx="4092096" cy="2392337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D103B65-C36A-4281-B969-07AE1663926E}"/>
              </a:ext>
            </a:extLst>
          </p:cNvPr>
          <p:cNvSpPr/>
          <p:nvPr/>
        </p:nvSpPr>
        <p:spPr>
          <a:xfrm>
            <a:off x="580437" y="3718325"/>
            <a:ext cx="3390315" cy="323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0D0B6CF1-0340-4362-B4A9-D57FB44C892A}"/>
              </a:ext>
            </a:extLst>
          </p:cNvPr>
          <p:cNvSpPr/>
          <p:nvPr/>
        </p:nvSpPr>
        <p:spPr>
          <a:xfrm>
            <a:off x="580437" y="4400813"/>
            <a:ext cx="4092095" cy="450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3285E4C1-077F-4365-992D-2F6404B5A272}"/>
              </a:ext>
            </a:extLst>
          </p:cNvPr>
          <p:cNvSpPr/>
          <p:nvPr/>
        </p:nvSpPr>
        <p:spPr>
          <a:xfrm>
            <a:off x="580437" y="5273278"/>
            <a:ext cx="3390315" cy="450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935641EF-3143-47F7-A1AC-C0A83DEB4C0E}"/>
              </a:ext>
            </a:extLst>
          </p:cNvPr>
          <p:cNvSpPr/>
          <p:nvPr/>
        </p:nvSpPr>
        <p:spPr>
          <a:xfrm>
            <a:off x="6632271" y="3784949"/>
            <a:ext cx="3390315" cy="450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36589A5D-2ED0-40B9-A0E3-95255B2FD9EB}"/>
              </a:ext>
            </a:extLst>
          </p:cNvPr>
          <p:cNvSpPr/>
          <p:nvPr/>
        </p:nvSpPr>
        <p:spPr>
          <a:xfrm>
            <a:off x="6632270" y="4557297"/>
            <a:ext cx="3390315" cy="450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5E5644DC-959A-4736-A79D-AF7C80F5CC37}"/>
              </a:ext>
            </a:extLst>
          </p:cNvPr>
          <p:cNvSpPr/>
          <p:nvPr/>
        </p:nvSpPr>
        <p:spPr>
          <a:xfrm>
            <a:off x="6632270" y="5346551"/>
            <a:ext cx="3390315" cy="450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370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lika 18">
            <a:extLst>
              <a:ext uri="{FF2B5EF4-FFF2-40B4-BE49-F238E27FC236}">
                <a16:creationId xmlns:a16="http://schemas.microsoft.com/office/drawing/2014/main" id="{C7A6210D-B6AF-4288-84F7-26584F372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67"/>
          <a:stretch/>
        </p:blipFill>
        <p:spPr>
          <a:xfrm>
            <a:off x="6632270" y="3784949"/>
            <a:ext cx="3503372" cy="166572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861EDD9-4629-421D-BB0F-6EFB1A3A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Lista je indeksirana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AE7EF29-DB6E-41F8-94C4-69FEC8C8A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36" y="2532381"/>
            <a:ext cx="9613861" cy="1283149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r>
              <a:rPr lang="hr-HR" dirty="0"/>
              <a:t>Što upisati da dobijemo ove rezultate?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31B8C80-041A-4682-85CD-3B10660DA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15199" y="807016"/>
            <a:ext cx="1576801" cy="98056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5F9B751-2A4E-4368-B1B6-D0F9CF307507}"/>
              </a:ext>
            </a:extLst>
          </p:cNvPr>
          <p:cNvSpPr txBox="1"/>
          <p:nvPr/>
        </p:nvSpPr>
        <p:spPr>
          <a:xfrm>
            <a:off x="9920614" y="250521"/>
            <a:ext cx="244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Isprobaj na računalu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34CE6AD-D091-4325-8D55-18D160209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37" y="2117565"/>
            <a:ext cx="10561464" cy="55398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28AC587-4440-4581-8466-AB64E670F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865"/>
          <a:stretch/>
        </p:blipFill>
        <p:spPr>
          <a:xfrm>
            <a:off x="542537" y="3645029"/>
            <a:ext cx="3503372" cy="2475736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D103B65-C36A-4281-B969-07AE1663926E}"/>
              </a:ext>
            </a:extLst>
          </p:cNvPr>
          <p:cNvSpPr/>
          <p:nvPr/>
        </p:nvSpPr>
        <p:spPr>
          <a:xfrm>
            <a:off x="580437" y="3718325"/>
            <a:ext cx="3390315" cy="323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0D0B6CF1-0340-4362-B4A9-D57FB44C892A}"/>
              </a:ext>
            </a:extLst>
          </p:cNvPr>
          <p:cNvSpPr/>
          <p:nvPr/>
        </p:nvSpPr>
        <p:spPr>
          <a:xfrm>
            <a:off x="580438" y="4400813"/>
            <a:ext cx="3465472" cy="450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3285E4C1-077F-4365-992D-2F6404B5A272}"/>
              </a:ext>
            </a:extLst>
          </p:cNvPr>
          <p:cNvSpPr/>
          <p:nvPr/>
        </p:nvSpPr>
        <p:spPr>
          <a:xfrm>
            <a:off x="580437" y="5273278"/>
            <a:ext cx="3390315" cy="450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935641EF-3143-47F7-A1AC-C0A83DEB4C0E}"/>
              </a:ext>
            </a:extLst>
          </p:cNvPr>
          <p:cNvSpPr/>
          <p:nvPr/>
        </p:nvSpPr>
        <p:spPr>
          <a:xfrm>
            <a:off x="6632271" y="3784949"/>
            <a:ext cx="3390315" cy="450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36589A5D-2ED0-40B9-A0E3-95255B2FD9EB}"/>
              </a:ext>
            </a:extLst>
          </p:cNvPr>
          <p:cNvSpPr/>
          <p:nvPr/>
        </p:nvSpPr>
        <p:spPr>
          <a:xfrm>
            <a:off x="6632270" y="4557297"/>
            <a:ext cx="3390315" cy="450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5C0EDE3-CAB6-46E8-8F51-C8BDE216DD6A}"/>
              </a:ext>
            </a:extLst>
          </p:cNvPr>
          <p:cNvSpPr txBox="1"/>
          <p:nvPr/>
        </p:nvSpPr>
        <p:spPr>
          <a:xfrm>
            <a:off x="3331922" y="1723462"/>
            <a:ext cx="7490565" cy="3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0		1		2		3	     4       5      		6			7</a:t>
            </a:r>
          </a:p>
        </p:txBody>
      </p:sp>
    </p:spTree>
    <p:extLst>
      <p:ext uri="{BB962C8B-B14F-4D97-AF65-F5344CB8AC3E}">
        <p14:creationId xmlns:p14="http://schemas.microsoft.com/office/powerpoint/2010/main" val="50693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52A91C-1664-43AC-B37C-EBFFAB9D6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NIZOVI PODATAKA -LISTE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6F3B7F-2396-4A57-96CC-6E08D712B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279953" cy="3061845"/>
          </a:xfrm>
        </p:spPr>
        <p:txBody>
          <a:bodyPr>
            <a:normAutofit fontScale="92500" lnSpcReduction="10000"/>
          </a:bodyPr>
          <a:lstStyle/>
          <a:p>
            <a:r>
              <a:rPr lang="hr-HR" dirty="0">
                <a:solidFill>
                  <a:srgbClr val="FFC000"/>
                </a:solidFill>
              </a:rPr>
              <a:t>LISTA</a:t>
            </a:r>
            <a:r>
              <a:rPr lang="hr-HR" dirty="0"/>
              <a:t> je spremnik podataka koji može pohraniti veću količinu podataka različitog tipa</a:t>
            </a:r>
          </a:p>
          <a:p>
            <a:r>
              <a:rPr lang="hr-HR" dirty="0"/>
              <a:t>skup podataka u listi nazivamo </a:t>
            </a:r>
            <a:r>
              <a:rPr lang="hr-HR" dirty="0">
                <a:solidFill>
                  <a:srgbClr val="FFC000"/>
                </a:solidFill>
              </a:rPr>
              <a:t>elementima liste</a:t>
            </a:r>
          </a:p>
          <a:p>
            <a:r>
              <a:rPr lang="hr-HR" dirty="0">
                <a:solidFill>
                  <a:srgbClr val="FFC000"/>
                </a:solidFill>
              </a:rPr>
              <a:t>LISTA</a:t>
            </a:r>
            <a:r>
              <a:rPr lang="hr-HR" dirty="0"/>
              <a:t> se piše unutar uglate zagrade </a:t>
            </a:r>
            <a:r>
              <a:rPr lang="hr-HR" dirty="0">
                <a:solidFill>
                  <a:srgbClr val="FFC000"/>
                </a:solidFill>
              </a:rPr>
              <a:t>[  ]</a:t>
            </a:r>
          </a:p>
          <a:p>
            <a:r>
              <a:rPr lang="hr-HR" dirty="0"/>
              <a:t>Tipovi podataka u jednoj listi: cijeli brojeve, decimalne vrijednosti, znakovni nizovi i druge liste</a:t>
            </a:r>
          </a:p>
          <a:p>
            <a:endParaRPr lang="hr-HR" dirty="0">
              <a:solidFill>
                <a:srgbClr val="FFC000"/>
              </a:solidFill>
            </a:endParaRPr>
          </a:p>
          <a:p>
            <a:r>
              <a:rPr lang="hr-HR" dirty="0">
                <a:solidFill>
                  <a:srgbClr val="FFC000"/>
                </a:solidFill>
              </a:rPr>
              <a:t> lista = [3, 5, 2.5, ‘Marko’, ‘Ana’, [2] ]</a:t>
            </a:r>
          </a:p>
          <a:p>
            <a:endParaRPr lang="hr-HR" dirty="0"/>
          </a:p>
          <a:p>
            <a:endParaRPr lang="hr-HR" dirty="0">
              <a:solidFill>
                <a:srgbClr val="FFC000"/>
              </a:solidFill>
            </a:endParaRPr>
          </a:p>
          <a:p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A17CD32-4878-4AAE-B027-B80AC659667A}"/>
              </a:ext>
            </a:extLst>
          </p:cNvPr>
          <p:cNvSpPr txBox="1"/>
          <p:nvPr/>
        </p:nvSpPr>
        <p:spPr>
          <a:xfrm>
            <a:off x="1231727" y="4459266"/>
            <a:ext cx="498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Indeks:  0    1       2           3               4        5</a:t>
            </a:r>
          </a:p>
        </p:txBody>
      </p:sp>
      <p:sp>
        <p:nvSpPr>
          <p:cNvPr id="7" name="Val 6">
            <a:extLst>
              <a:ext uri="{FF2B5EF4-FFF2-40B4-BE49-F238E27FC236}">
                <a16:creationId xmlns:a16="http://schemas.microsoft.com/office/drawing/2014/main" id="{48C5F94E-5704-434F-A7D4-63F173E8AEBF}"/>
              </a:ext>
            </a:extLst>
          </p:cNvPr>
          <p:cNvSpPr/>
          <p:nvPr/>
        </p:nvSpPr>
        <p:spPr>
          <a:xfrm>
            <a:off x="6764317" y="4828598"/>
            <a:ext cx="2818356" cy="72651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Lista ima 6 elemenata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B8127ED-CE61-4ADB-9134-8DB3D1B08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274" y="734236"/>
            <a:ext cx="953737" cy="109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6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844F67-1F4A-4BCA-818B-F299521A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1. </a:t>
            </a:r>
            <a:r>
              <a:rPr lang="hr-HR" dirty="0" err="1"/>
              <a:t>Provježbajmo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7A1388-F0F0-4298-A77E-DEDD89F07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Nadopuni program tako da ispisuje elemente liste a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6C042E1-D747-43C8-99C3-2EDA89A0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73" y="2917161"/>
            <a:ext cx="7719895" cy="2807234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C364E52-CB95-4FBB-833F-484E34B2ABAC}"/>
              </a:ext>
            </a:extLst>
          </p:cNvPr>
          <p:cNvSpPr/>
          <p:nvPr/>
        </p:nvSpPr>
        <p:spPr>
          <a:xfrm>
            <a:off x="4571999" y="3881485"/>
            <a:ext cx="3582445" cy="5100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426EBB8-9D18-416F-990C-3EBB7E90F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15199" y="807016"/>
            <a:ext cx="1576801" cy="9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9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Berlin">
  <a:themeElements>
    <a:clrScheme name="Ljubičast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266_TF11161285.potx" id="{2CBFD03B-C2D4-4368-935E-B3F8C5BD3284}" vid="{DE48AA92-619D-41D7-AD8A-FDC2E374BAD9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0B8658-DE86-42E1-9D01-970FE6B6ABA5}">
  <ds:schemaRefs>
    <ds:schemaRef ds:uri="16c05727-aa75-4e4a-9b5f-8a80a1165891"/>
    <ds:schemaRef ds:uri="http://purl.org/dc/terms/"/>
    <ds:schemaRef ds:uri="http://www.w3.org/XML/1998/namespace"/>
    <ds:schemaRef ds:uri="http://schemas.microsoft.com/office/2006/documentManagement/types"/>
    <ds:schemaRef ds:uri="71af3243-3dd4-4a8d-8c0d-dd76da1f02a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Rozo narancasta pozadina</Template>
  <TotalTime>0</TotalTime>
  <Words>381</Words>
  <Application>Microsoft Office PowerPoint</Application>
  <PresentationFormat>Široki zaslon</PresentationFormat>
  <Paragraphs>62</Paragraphs>
  <Slides>13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7" baseType="lpstr">
      <vt:lpstr>Arial</vt:lpstr>
      <vt:lpstr>Calibri</vt:lpstr>
      <vt:lpstr>Trebuchet MS</vt:lpstr>
      <vt:lpstr>Berlin</vt:lpstr>
      <vt:lpstr>NIZOVI PODATAKA - LISTE</vt:lpstr>
      <vt:lpstr>PRISJETIMO SE</vt:lpstr>
      <vt:lpstr>Lista </vt:lpstr>
      <vt:lpstr>Što je u listi?</vt:lpstr>
      <vt:lpstr>Računski operatori nad listama</vt:lpstr>
      <vt:lpstr>Lista je indeksirana</vt:lpstr>
      <vt:lpstr>Lista je indeksirana</vt:lpstr>
      <vt:lpstr>NIZOVI PODATAKA -LISTE</vt:lpstr>
      <vt:lpstr>1. Provježbajmo</vt:lpstr>
      <vt:lpstr>2. Provježbajno</vt:lpstr>
      <vt:lpstr>3. Provježbajno</vt:lpstr>
      <vt:lpstr>4. Provježbajmo</vt:lpstr>
      <vt:lpstr>PONOVIMO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2021-03-13T17:45:59Z</dcterms:created>
  <dcterms:modified xsi:type="dcterms:W3CDTF">2021-06-30T20:01:44Z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